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70" r:id="rId4"/>
    <p:sldId id="257" r:id="rId6"/>
    <p:sldId id="262" r:id="rId7"/>
    <p:sldId id="266" r:id="rId8"/>
    <p:sldId id="274" r:id="rId9"/>
    <p:sldId id="265" r:id="rId10"/>
    <p:sldId id="268" r:id="rId11"/>
    <p:sldId id="273" r:id="rId12"/>
    <p:sldId id="272" r:id="rId13"/>
    <p:sldId id="258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2d99c5c-8eb2-4df2-9a98-7aae74f0dceb}">
          <p14:sldIdLst>
            <p14:sldId id="256"/>
            <p14:sldId id="270"/>
            <p14:sldId id="257"/>
            <p14:sldId id="262"/>
            <p14:sldId id="266"/>
            <p14:sldId id="274"/>
            <p14:sldId id="265"/>
            <p14:sldId id="268"/>
            <p14:sldId id="272"/>
            <p14:sldId id="258"/>
            <p14:sldId id="273"/>
          </p14:sldIdLst>
        </p14:section>
        <p14:section name="无标题节" id="{55f4c0c7-11c5-4fb9-bec2-b5ab2f641c1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6D874-B3D7-4401-BA44-90DB195CFA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000" y="646522"/>
            <a:ext cx="5264104" cy="59054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4699" cy="6858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5702300" y="2984500"/>
            <a:ext cx="6134100" cy="1132160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5702300" y="2093072"/>
            <a:ext cx="6134100" cy="827881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32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702300" y="4122080"/>
            <a:ext cx="6134100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flipH="1"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H="1">
            <a:off x="7152117" y="0"/>
            <a:ext cx="503988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7440149" y="2561596"/>
            <a:ext cx="1734808" cy="1734808"/>
            <a:chOff x="7440149" y="1928533"/>
            <a:chExt cx="1734808" cy="1734808"/>
          </a:xfrm>
        </p:grpSpPr>
        <p:sp>
          <p:nvSpPr>
            <p:cNvPr id="10" name="椭圆 9"/>
            <p:cNvSpPr/>
            <p:nvPr/>
          </p:nvSpPr>
          <p:spPr>
            <a:xfrm flipH="1">
              <a:off x="7440149" y="1928533"/>
              <a:ext cx="1734808" cy="17348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KSO_Shape"/>
            <p:cNvSpPr/>
            <p:nvPr/>
          </p:nvSpPr>
          <p:spPr bwMode="auto">
            <a:xfrm flipH="1">
              <a:off x="7712717" y="2428554"/>
              <a:ext cx="1115123" cy="765713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3200" dirty="0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66" y="2002632"/>
            <a:ext cx="6320267" cy="2852737"/>
          </a:xfrm>
        </p:spPr>
        <p:txBody>
          <a:bodyPr anchor="ctr" anchorCtr="0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1714501"/>
            <a:ext cx="121920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343059" y="1246476"/>
            <a:ext cx="2385042" cy="2385042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椭圆 6"/>
          <p:cNvSpPr/>
          <p:nvPr/>
        </p:nvSpPr>
        <p:spPr>
          <a:xfrm>
            <a:off x="1361596" y="4388268"/>
            <a:ext cx="903568" cy="90356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椭圆 7"/>
          <p:cNvSpPr/>
          <p:nvPr/>
        </p:nvSpPr>
        <p:spPr>
          <a:xfrm>
            <a:off x="2531865" y="676908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9" name="椭圆 8"/>
          <p:cNvSpPr/>
          <p:nvPr/>
        </p:nvSpPr>
        <p:spPr>
          <a:xfrm>
            <a:off x="6511436" y="3573345"/>
            <a:ext cx="366369" cy="36636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0" name="椭圆 9"/>
          <p:cNvSpPr/>
          <p:nvPr/>
        </p:nvSpPr>
        <p:spPr>
          <a:xfrm>
            <a:off x="7137773" y="1772793"/>
            <a:ext cx="795559" cy="795559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1" name="椭圆 10"/>
          <p:cNvSpPr/>
          <p:nvPr/>
        </p:nvSpPr>
        <p:spPr>
          <a:xfrm>
            <a:off x="3587377" y="4499276"/>
            <a:ext cx="267453" cy="267453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2" name="椭圆 11"/>
          <p:cNvSpPr/>
          <p:nvPr/>
        </p:nvSpPr>
        <p:spPr>
          <a:xfrm>
            <a:off x="593050" y="5815435"/>
            <a:ext cx="350378" cy="350378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3" name="椭圆 12"/>
          <p:cNvSpPr/>
          <p:nvPr/>
        </p:nvSpPr>
        <p:spPr>
          <a:xfrm>
            <a:off x="6046381" y="1406424"/>
            <a:ext cx="366369" cy="3663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4" name="椭圆 13"/>
          <p:cNvSpPr/>
          <p:nvPr/>
        </p:nvSpPr>
        <p:spPr>
          <a:xfrm>
            <a:off x="6065732" y="6014569"/>
            <a:ext cx="183185" cy="18318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04800" dist="50800" dir="8100000" algn="tr" rotWithShape="0">
              <a:schemeClr val="accent5">
                <a:alpha val="39000"/>
              </a:schemeClr>
            </a:outerShdw>
          </a:effectLst>
          <a:scene3d>
            <a:camera prst="orthographicFront"/>
            <a:lightRig rig="threePt" dir="t"/>
          </a:scene3d>
          <a:sp3d>
            <a:bevelT w="635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5" name="椭圆 14"/>
          <p:cNvSpPr/>
          <p:nvPr/>
        </p:nvSpPr>
        <p:spPr>
          <a:xfrm>
            <a:off x="4782532" y="4188623"/>
            <a:ext cx="1051486" cy="1051486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accent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8900000" scaled="0"/>
          </a:gradFill>
          <a:ln>
            <a:noFill/>
          </a:ln>
          <a:scene3d>
            <a:camera prst="orthographicFront"/>
            <a:lightRig rig="threePt" dir="t"/>
          </a:scene3d>
          <a:sp3d>
            <a:bevelT w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37773" y="4035805"/>
            <a:ext cx="4876800" cy="2224455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accent4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7" grpId="2" bldLvl="0" animBg="1"/>
      <p:bldP spid="8" grpId="0" bldLvl="0" animBg="1"/>
      <p:bldP spid="8" grpId="1" bldLvl="0" animBg="1"/>
      <p:bldP spid="8" grpId="2" bldLvl="0" animBg="1"/>
      <p:bldP spid="13" grpId="0" bldLvl="0" animBg="1"/>
      <p:bldP spid="13" grpId="1" bldLvl="0" animBg="1"/>
      <p:bldP spid="13" grpId="2" bldLvl="0" animBg="1"/>
      <p:bldP spid="14" grpId="0" bldLvl="0" animBg="1"/>
      <p:bldP spid="14" grpId="1" bldLvl="0" animBg="1"/>
      <p:bldP spid="14" grpId="2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2150068"/>
            <a:ext cx="564251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520" y="0"/>
            <a:ext cx="1217648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l" defTabSz="1218565" rtl="0" eaLnBrk="1" latinLnBrk="0" hangingPunct="1"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3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11.png"/><Relationship Id="rId1" Type="http://schemas.openxmlformats.org/officeDocument/2006/relationships/hyperlink" Target="888.mp4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1.xml"/><Relationship Id="rId4" Type="http://schemas.openxmlformats.org/officeDocument/2006/relationships/image" Target="../media/image7.pn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02300" y="1872615"/>
            <a:ext cx="6134100" cy="1132160"/>
          </a:xfrm>
        </p:spPr>
        <p:txBody>
          <a:bodyPr>
            <a:normAutofit fontScale="90000"/>
          </a:bodyPr>
          <a:p>
            <a:pPr algn="ctr"/>
            <a:br>
              <a:rPr lang="en-US" altLang="zh-CN"/>
            </a:br>
            <a:r>
              <a:rPr lang="en-US" altLang="zh-CN"/>
              <a:t>Our Fruits</a:t>
            </a:r>
            <a:br>
              <a:rPr lang="en-US" altLang="zh-CN"/>
            </a:br>
            <a:r>
              <a:rPr lang="en-US" altLang="zh-CN"/>
              <a:t>Android UI </a:t>
            </a:r>
            <a:r>
              <a:rPr lang="zh-CN" altLang="en-US"/>
              <a:t>界面展示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02300" y="3262742"/>
            <a:ext cx="6134100" cy="827881"/>
          </a:xfrm>
        </p:spPr>
        <p:txBody>
          <a:bodyPr/>
          <a:p>
            <a:r>
              <a:rPr lang="en-US" altLang="zh-CN"/>
              <a:t>14</a:t>
            </a:r>
            <a:r>
              <a:rPr lang="zh-CN" altLang="en-US"/>
              <a:t>小组 阮嘉俊 温醒波 韦凯佳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 b="1">
                <a:solidFill>
                  <a:srgbClr val="00B050"/>
                </a:solidFill>
              </a:rPr>
              <a:t>【</a:t>
            </a:r>
            <a:r>
              <a:rPr lang="en-US" altLang="zh-CN" b="1">
                <a:solidFill>
                  <a:srgbClr val="00B050"/>
                </a:solidFill>
              </a:rPr>
              <a:t>Fruits Library</a:t>
            </a:r>
            <a:r>
              <a:rPr lang="zh-CN" altLang="en-US" b="1">
                <a:solidFill>
                  <a:srgbClr val="00B050"/>
                </a:solidFill>
              </a:rPr>
              <a:t>】模块</a:t>
            </a:r>
            <a:r>
              <a:rPr lang="zh-CN" altLang="en-US">
                <a:solidFill>
                  <a:srgbClr val="00B050"/>
                </a:solidFill>
              </a:rPr>
              <a:t>：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5" name="图片占位符 4" descr="水果库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978650" y="834390"/>
            <a:ext cx="3039110" cy="52832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zh-CN" altLang="en-US"/>
              <a:t>这一个模块是现阶段【暂定】用户登陆后默认显示的界面，其中标题栏把原本默认的</a:t>
            </a:r>
            <a:r>
              <a:rPr lang="en-US" altLang="zh-CN"/>
              <a:t>ActionBar</a:t>
            </a:r>
            <a:r>
              <a:rPr lang="zh-CN" altLang="en-US"/>
              <a:t>替换成了</a:t>
            </a:r>
            <a:r>
              <a:rPr lang="en-US" altLang="zh-CN"/>
              <a:t>ToolBar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ToolBar</a:t>
            </a:r>
            <a:r>
              <a:rPr lang="zh-CN" altLang="en-US"/>
              <a:t>上添加有一些对应的功能【比如</a:t>
            </a:r>
            <a:r>
              <a:rPr lang="en-US" altLang="zh-CN"/>
              <a:t>backup</a:t>
            </a:r>
            <a:r>
              <a:rPr lang="zh-CN" altLang="en-US"/>
              <a:t>，</a:t>
            </a:r>
            <a:r>
              <a:rPr lang="en-US" altLang="zh-CN"/>
              <a:t>delete</a:t>
            </a:r>
            <a:r>
              <a:rPr lang="zh-CN" altLang="en-US"/>
              <a:t>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下方的布局部分采用了一系列的组合，最后以可点击的卡片式的形式展示出来，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最下方还添加有两个FloatingActionButton，用户通过这两个按钮可以实现对</a:t>
            </a:r>
            <a:r>
              <a:rPr lang="en-US" altLang="zh-CN"/>
              <a:t>Fruits Library</a:t>
            </a:r>
            <a:r>
              <a:rPr lang="zh-CN" altLang="en-US"/>
              <a:t>的增删卡片。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UI </a:t>
            </a:r>
            <a:r>
              <a:rPr lang="zh-CN" altLang="en-US"/>
              <a:t>界面切换展示</a:t>
            </a:r>
            <a:endParaRPr lang="zh-CN" altLang="en-US"/>
          </a:p>
        </p:txBody>
      </p:sp>
      <p:pic>
        <p:nvPicPr>
          <p:cNvPr id="5" name="内容占位符 4">
            <a:hlinkClick r:id="rId1" tooltip="" action="ppaction://hlinkfile"/>
          </p:cNvPr>
          <p:cNvPicPr>
            <a:picLocks noChangeAspect="1"/>
          </p:cNvPicPr>
          <p:nvPr>
            <p:ph idx="1"/>
          </p:nvPr>
        </p:nvPicPr>
        <p:blipFill>
          <a:blip r:embed="rId2"/>
          <a:srcRect l="34066" r="34460"/>
          <a:stretch>
            <a:fillRect/>
          </a:stretch>
        </p:blipFill>
        <p:spPr>
          <a:xfrm>
            <a:off x="5487035" y="365125"/>
            <a:ext cx="3487420" cy="62299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838200" y="1068282"/>
            <a:ext cx="10515600" cy="662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endParaRPr lang="en-US" altLang="zh-C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8463954" y="2908800"/>
            <a:ext cx="1101212" cy="1101212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03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60554" y="4194047"/>
            <a:ext cx="2698175" cy="1414800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>
              <a:defRPr sz="28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短视频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展示切换界面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5536696" y="2908800"/>
            <a:ext cx="1101212" cy="1101212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02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4746913" y="4194047"/>
            <a:ext cx="2698175" cy="1414800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>
              <a:defRPr sz="28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配色，线框图，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UI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详细设计展示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2609438" y="2908800"/>
            <a:ext cx="1101212" cy="1101212"/>
          </a:xfrm>
          <a:prstGeom prst="ellipse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tx2"/>
                </a:solidFill>
              </a:rPr>
              <a:t>01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812006" y="4194047"/>
            <a:ext cx="2698175" cy="1414800"/>
          </a:xfrm>
          <a:prstGeom prst="rect">
            <a:avLst/>
          </a:prstGeom>
        </p:spPr>
        <p:txBody>
          <a:bodyPr wrap="square">
            <a:normAutofit lnSpcReduction="20000"/>
          </a:bodyPr>
          <a:lstStyle>
            <a:defPPr>
              <a:defRPr lang="zh-CN"/>
            </a:defPPr>
            <a:lvl1pPr lvl="0">
              <a:defRPr sz="280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各个功能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</a:rPr>
              <a:t>模块展示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a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1610"/>
            <a:ext cx="10515600" cy="897890"/>
          </a:xfrm>
        </p:spPr>
        <p:txBody>
          <a:bodyPr/>
          <a:p>
            <a:r>
              <a:rPr lang="en-US" altLang="zh-CN">
                <a:solidFill>
                  <a:srgbClr val="00B050"/>
                </a:solidFill>
              </a:rPr>
              <a:t>UI </a:t>
            </a:r>
            <a:r>
              <a:rPr lang="zh-CN" altLang="en-US">
                <a:solidFill>
                  <a:srgbClr val="00B050"/>
                </a:solidFill>
              </a:rPr>
              <a:t>各个功能界面展示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	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336040"/>
            <a:ext cx="2914650" cy="5182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30" y="1336040"/>
            <a:ext cx="2950210" cy="5245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80" y="1320165"/>
            <a:ext cx="2958465" cy="5260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850" y="1319530"/>
            <a:ext cx="2958465" cy="52616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00B050"/>
                </a:solidFill>
              </a:rPr>
              <a:t>UI</a:t>
            </a:r>
            <a:r>
              <a:rPr lang="zh-CN" altLang="en-US">
                <a:solidFill>
                  <a:srgbClr val="00B050"/>
                </a:solidFill>
              </a:rPr>
              <a:t>界面配色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91710" cy="1692275"/>
          </a:xfrm>
        </p:spPr>
        <p:txBody>
          <a:bodyPr/>
          <a:p>
            <a:r>
              <a:rPr lang="zh-CN" altLang="en-US"/>
              <a:t>与内容相符使用暖色调</a:t>
            </a:r>
            <a:endParaRPr lang="zh-CN" altLang="en-US"/>
          </a:p>
          <a:p>
            <a:r>
              <a:rPr lang="zh-CN" altLang="en-US"/>
              <a:t>色调搭配为：青阳搭配色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微信图片_20171121114509"/>
          <p:cNvPicPr>
            <a:picLocks noChangeAspect="1"/>
          </p:cNvPicPr>
          <p:nvPr/>
        </p:nvPicPr>
        <p:blipFill>
          <a:blip r:embed="rId1"/>
          <a:srcRect t="27828" b="63445"/>
          <a:stretch>
            <a:fillRect/>
          </a:stretch>
        </p:blipFill>
        <p:spPr>
          <a:xfrm>
            <a:off x="1045845" y="3325495"/>
            <a:ext cx="5650865" cy="876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10" y="263525"/>
            <a:ext cx="3523615" cy="62649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36659" t="44631" r="33467" b="38606"/>
          <a:stretch>
            <a:fillRect/>
          </a:stretch>
        </p:blipFill>
        <p:spPr>
          <a:xfrm>
            <a:off x="1448435" y="5302250"/>
            <a:ext cx="3886200" cy="12261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99795" y="4572000"/>
            <a:ext cx="44348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预备色：</a:t>
            </a:r>
            <a:endParaRPr lang="zh-CN" altLang="en-US" sz="32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880" y="263525"/>
            <a:ext cx="3523615" cy="62649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00B050"/>
                </a:solidFill>
              </a:rPr>
              <a:t>UI </a:t>
            </a:r>
            <a:r>
              <a:rPr lang="zh-CN" altLang="en-US">
                <a:solidFill>
                  <a:srgbClr val="00B050"/>
                </a:solidFill>
              </a:rPr>
              <a:t>线框图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4" name="内容占位符 3" descr="线框图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840865"/>
            <a:ext cx="11525250" cy="4959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UI</a:t>
            </a:r>
            <a:r>
              <a:rPr lang="zh-CN" altLang="en-US"/>
              <a:t>详细设计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00B050"/>
                </a:solidFill>
                <a:sym typeface="+mn-ea"/>
              </a:rPr>
              <a:t>登录界面模块：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/>
              <a:t>引用了第三方库</a:t>
            </a:r>
            <a:endParaRPr lang="zh-CN" altLang="en-US"/>
          </a:p>
          <a:p>
            <a:r>
              <a:rPr lang="en-US" altLang="zh-CN"/>
              <a:t>“</a:t>
            </a:r>
            <a:r>
              <a:rPr lang="zh-CN" altLang="en-US"/>
              <a:t>compile 'de.hdodenhof:circleimageview:2.1.0'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head</a:t>
            </a:r>
            <a:r>
              <a:rPr lang="zh-CN" altLang="en-US"/>
              <a:t>部分是一个用了</a:t>
            </a:r>
            <a:r>
              <a:rPr lang="en-US" altLang="zh-CN"/>
              <a:t>CircleImageView</a:t>
            </a:r>
            <a:r>
              <a:rPr lang="zh-CN" altLang="en-US"/>
              <a:t>使得用户</a:t>
            </a:r>
            <a:endParaRPr lang="zh-CN" altLang="en-US"/>
          </a:p>
          <a:p>
            <a:r>
              <a:rPr lang="zh-CN" altLang="en-US"/>
              <a:t>头像圆形化的</a:t>
            </a:r>
            <a:r>
              <a:rPr lang="en-US" altLang="zh-CN"/>
              <a:t>RelativeLayout</a:t>
            </a:r>
            <a:r>
              <a:rPr lang="zh-CN" altLang="en-US"/>
              <a:t>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注册与登录框采用了一个</a:t>
            </a:r>
            <a:r>
              <a:rPr lang="en-US" altLang="zh-CN"/>
              <a:t>LinearLayout</a:t>
            </a:r>
            <a:r>
              <a:rPr lang="zh-CN" altLang="en-US"/>
              <a:t>布局，两个</a:t>
            </a:r>
            <a:endParaRPr lang="zh-CN" altLang="en-US"/>
          </a:p>
          <a:p>
            <a:r>
              <a:rPr lang="en-US" altLang="zh-CN"/>
              <a:t>TextView</a:t>
            </a:r>
            <a:r>
              <a:rPr lang="zh-CN" altLang="en-US"/>
              <a:t>，两个</a:t>
            </a:r>
            <a:r>
              <a:rPr lang="en-US" altLang="zh-CN"/>
              <a:t>EditText</a:t>
            </a:r>
            <a:r>
              <a:rPr lang="zh-CN" altLang="en-US"/>
              <a:t>，一个</a:t>
            </a:r>
            <a:r>
              <a:rPr lang="en-US" altLang="zh-CN"/>
              <a:t>CheckBook</a:t>
            </a:r>
            <a:r>
              <a:rPr lang="zh-CN" altLang="en-US"/>
              <a:t>，两个</a:t>
            </a:r>
            <a:endParaRPr lang="zh-CN" altLang="en-US"/>
          </a:p>
          <a:p>
            <a:r>
              <a:rPr lang="en-US" altLang="zh-CN"/>
              <a:t>Button</a:t>
            </a:r>
            <a:r>
              <a:rPr lang="zh-CN" altLang="en-US"/>
              <a:t>都采用了</a:t>
            </a:r>
            <a:r>
              <a:rPr lang="en-US" altLang="zh-CN"/>
              <a:t>Roboto</a:t>
            </a:r>
            <a:r>
              <a:rPr lang="zh-CN" altLang="en-US"/>
              <a:t>的粗体设置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登录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685" y="1962785"/>
            <a:ext cx="2525395" cy="40773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713740"/>
            <a:ext cx="5442585" cy="1428115"/>
          </a:xfrm>
        </p:spPr>
        <p:txBody>
          <a:bodyPr>
            <a:normAutofit fontScale="90000"/>
          </a:bodyPr>
          <a:lstStyle/>
          <a:p>
            <a:br>
              <a:rPr lang="zh-CN" altLang="en-US" dirty="0">
                <a:solidFill>
                  <a:srgbClr val="00B050"/>
                </a:solidFill>
              </a:rPr>
            </a:br>
            <a:r>
              <a:rPr lang="zh-CN" altLang="en-US" sz="4800" b="1" dirty="0">
                <a:solidFill>
                  <a:srgbClr val="00B050"/>
                </a:solidFill>
              </a:rPr>
              <a:t>左划用户栏</a:t>
            </a:r>
            <a:r>
              <a:rPr lang="en-US" altLang="zh-CN" sz="4800" b="1" dirty="0">
                <a:solidFill>
                  <a:srgbClr val="00B050"/>
                </a:solidFill>
              </a:rPr>
              <a:t>&amp;</a:t>
            </a:r>
            <a:r>
              <a:rPr lang="zh-CN" altLang="en-US" sz="4800" b="1" dirty="0">
                <a:solidFill>
                  <a:srgbClr val="00B050"/>
                </a:solidFill>
              </a:rPr>
              <a:t>功能栏：</a:t>
            </a:r>
            <a:br>
              <a:rPr lang="zh-CN" altLang="en-US" dirty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838200" y="2313940"/>
            <a:ext cx="5579110" cy="3811905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左划部分是一个相对于主界面的扩展部分，相当于一个菜单部分，我们把主要的功能模块按钮【包括</a:t>
            </a:r>
            <a:r>
              <a:rPr lang="en-US" altLang="zh-CN" sz="1800" dirty="0"/>
              <a:t>Account</a:t>
            </a:r>
            <a:r>
              <a:rPr lang="zh-CN" altLang="en-US" sz="1800" dirty="0"/>
              <a:t>，</a:t>
            </a:r>
            <a:r>
              <a:rPr lang="en-US" altLang="zh-CN" sz="1800" dirty="0"/>
              <a:t>Fruit Identification</a:t>
            </a:r>
            <a:r>
              <a:rPr lang="zh-CN" altLang="en-US" sz="1800" dirty="0"/>
              <a:t>，</a:t>
            </a:r>
            <a:r>
              <a:rPr lang="en-US" altLang="zh-CN" sz="1800" dirty="0"/>
              <a:t>Fruits Library</a:t>
            </a:r>
            <a:r>
              <a:rPr lang="zh-CN" altLang="en-US" sz="1800" dirty="0"/>
              <a:t>】也集结了在这一个布局。</a:t>
            </a:r>
            <a:endParaRPr lang="zh-CN" altLang="en-US" sz="1800" dirty="0"/>
          </a:p>
          <a:p>
            <a:endParaRPr lang="zh-CN" altLang="en-US" sz="1800" dirty="0"/>
          </a:p>
          <a:p>
            <a:r>
              <a:rPr lang="zh-CN" altLang="en-US" sz="1800" dirty="0"/>
              <a:t>这一部局采用了</a:t>
            </a:r>
            <a:r>
              <a:rPr lang="en-US" altLang="zh-CN" sz="1800" dirty="0"/>
              <a:t>android studio</a:t>
            </a:r>
            <a:r>
              <a:rPr lang="zh-CN" altLang="en-US" sz="1800" dirty="0"/>
              <a:t>定义的</a:t>
            </a:r>
            <a:r>
              <a:rPr lang="en-US" altLang="zh-CN" sz="1800" dirty="0"/>
              <a:t>Material Design</a:t>
            </a:r>
            <a:r>
              <a:rPr lang="zh-CN" altLang="en-US" sz="1800" dirty="0"/>
              <a:t>标准之一</a:t>
            </a:r>
            <a:r>
              <a:rPr lang="en-US" altLang="zh-CN" sz="1800" dirty="0"/>
              <a:t>——</a:t>
            </a:r>
            <a:r>
              <a:rPr lang="zh-CN" altLang="en-US" sz="1800" dirty="0"/>
              <a:t>NavigationView，</a:t>
            </a:r>
            <a:endParaRPr lang="zh-CN" altLang="en-US" sz="1800" dirty="0"/>
          </a:p>
          <a:p>
            <a:r>
              <a:rPr lang="zh-CN" altLang="en-US" sz="1800" dirty="0"/>
              <a:t>其中上半部分也是一个应用了</a:t>
            </a:r>
            <a:r>
              <a:rPr lang="en-US" altLang="zh-CN" sz="1800" dirty="0"/>
              <a:t>CircleImageView</a:t>
            </a:r>
            <a:r>
              <a:rPr lang="zh-CN" altLang="en-US" sz="1800" dirty="0"/>
              <a:t>的</a:t>
            </a:r>
            <a:r>
              <a:rPr lang="en-US" altLang="zh-CN" sz="1800" dirty="0"/>
              <a:t>RelativeLayout</a:t>
            </a:r>
            <a:r>
              <a:rPr lang="zh-CN" altLang="en-US" sz="1800" dirty="0"/>
              <a:t>布局，</a:t>
            </a:r>
            <a:endParaRPr lang="zh-CN" altLang="en-US" sz="1800" dirty="0"/>
          </a:p>
          <a:p>
            <a:r>
              <a:rPr lang="zh-CN" altLang="en-US" sz="1800" dirty="0"/>
              <a:t>下半部分则是限定了checkableBehavior="single"的</a:t>
            </a:r>
            <a:r>
              <a:rPr lang="en-US" altLang="zh-CN" sz="1800" dirty="0"/>
              <a:t>menu</a:t>
            </a:r>
            <a:r>
              <a:rPr lang="zh-CN" altLang="en-US" sz="1800" dirty="0"/>
              <a:t>栏。</a:t>
            </a:r>
            <a:endParaRPr lang="zh-CN" altLang="en-US" sz="1800" dirty="0"/>
          </a:p>
        </p:txBody>
      </p:sp>
      <p:pic>
        <p:nvPicPr>
          <p:cNvPr id="4" name="图片占位符 3" descr="C:\Users\lenovo\Desktop\左划用户栏.png左划用户栏"/>
          <p:cNvPicPr>
            <a:picLocks noGrp="1" noChangeAspect="1"/>
          </p:cNvPicPr>
          <p:nvPr>
            <p:ph type="pic" idx="1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7846313" y="713673"/>
            <a:ext cx="3039110" cy="5403600"/>
          </a:xfr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zh-CN" altLang="en-US"/>
            </a:br>
            <a:r>
              <a:rPr lang="en-US" altLang="zh-CN" b="1">
                <a:solidFill>
                  <a:srgbClr val="00B050"/>
                </a:solidFill>
              </a:rPr>
              <a:t>Fruits Card</a:t>
            </a:r>
            <a:r>
              <a:rPr lang="zh-CN" altLang="en-US" b="1">
                <a:solidFill>
                  <a:srgbClr val="00B050"/>
                </a:solidFill>
              </a:rPr>
              <a:t>：</a:t>
            </a:r>
            <a:endParaRPr lang="zh-CN" altLang="en-US" b="1">
              <a:solidFill>
                <a:srgbClr val="00B050"/>
              </a:solidFill>
            </a:endParaRPr>
          </a:p>
        </p:txBody>
      </p:sp>
      <p:pic>
        <p:nvPicPr>
          <p:cNvPr id="5" name="图片占位符 4" descr="水果卡片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978650" y="895985"/>
            <a:ext cx="3039110" cy="522160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点击卡片后，会显示该种水果的相关信息，</a:t>
            </a:r>
            <a:endParaRPr lang="zh-CN" altLang="en-US"/>
          </a:p>
          <a:p>
            <a:r>
              <a:rPr lang="zh-CN" altLang="en-US"/>
              <a:t>其中上半部分是该种水果的图片展示，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下方是一个</a:t>
            </a:r>
            <a:r>
              <a:rPr lang="en-US" altLang="zh-CN"/>
              <a:t>textview</a:t>
            </a:r>
            <a:r>
              <a:rPr lang="zh-CN" altLang="en-US"/>
              <a:t>来展示该水果的具体相关信息【目前展示信息只是暂定】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15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5"/>
  <p:tag name="KSO_WM_DIAGRAM_GROUP_CODE" val="l1-1"/>
  <p:tag name="KSO_WM_UNIT_ID" val="custom20181615_8*l_h_i*1_1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8*l_h_f*1_1_1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contents"/>
  <p:tag name="KSO_WM_BEAUTIFY_FLAG" val="#wm#"/>
  <p:tag name="KSO_WM_SLIDE_POSITION" val="143*229"/>
  <p:tag name="KSO_WM_SLIDE_SIZE" val="672*212"/>
  <p:tag name="KSO_WM_COMBINE_RELATE_SLIDE_ID" val="20181471_3"/>
  <p:tag name="KSO_WM_TEMPLATE_CATEGORY" val="custom"/>
  <p:tag name="KSO_WM_TEMPLATE_INDEX" val="20181615"/>
  <p:tag name="KSO_WM_SLIDE_ID" val="custom20181615_8"/>
  <p:tag name="KSO_WM_SLIDE_INDEX" val="8"/>
  <p:tag name="KSO_WM_DIAGRAM_GROUP_CODE" val="l1-1"/>
  <p:tag name="KSO_WM_TEMPLATE_SUBCATEGORY" val="combine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TYPE" val="a"/>
  <p:tag name="KSO_WM_TEMPLATE_CATEGORY" val="custom"/>
  <p:tag name="KSO_WM_TEMPLATE_INDEX" val="20181615"/>
  <p:tag name="KSO_WM_UNIT_ID" val="custom20181615_4*a*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247"/>
  <p:tag name="KSO_WM_UNIT_HIGHLIGHT" val="0"/>
  <p:tag name="KSO_WM_UNIT_COMPATIBLE" val="0"/>
  <p:tag name="KSO_WM_UNIT_CLEAR" val="0"/>
  <p:tag name="KSO_WM_UNIT_PRESET_TEXT_INDEX" val="5"/>
  <p:tag name="KSO_WM_UNIT_PRESET_TEXT_LEN" val="232"/>
  <p:tag name="KSO_WM_TEMPLATE_CATEGORY" val="custom"/>
  <p:tag name="KSO_WM_TEMPLATE_INDEX" val="20181615"/>
  <p:tag name="KSO_WM_UNIT_ID" val="custom20181615_4*f*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15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d"/>
  <p:tag name="KSO_WM_UNIT_INDEX" val="1"/>
  <p:tag name="KSO_WM_UNIT_LAYERLEVEL" val="1"/>
  <p:tag name="KSO_WM_UNIT_VALUE" val="1500*1585"/>
  <p:tag name="KSO_WM_UNIT_HIGHLIGHT" val="0"/>
  <p:tag name="KSO_WM_UNIT_COMPATIBLE" val="0"/>
  <p:tag name="KSO_WM_UNIT_CLEAR" val="0"/>
  <p:tag name="KSO_WM_TEMPLATE_CATEGORY" val="custom"/>
  <p:tag name="KSO_WM_TEMPLATE_INDEX" val="20181615"/>
  <p:tag name="KSO_WM_UNIT_ID" val="custom20181615_4*d*1"/>
</p:tagLst>
</file>

<file path=ppt/tags/tag21.xml><?xml version="1.0" encoding="utf-8"?>
<p:tagLst xmlns:p="http://schemas.openxmlformats.org/presentationml/2006/main">
  <p:tag name="KSO_WM_SLIDE_SIZE" val="828*426"/>
  <p:tag name="KSO_WM_SLIDE_POSITION" val="66*56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80944_4"/>
  <p:tag name="KSO_WM_TEMPLATE_CATEGORY" val="custom"/>
  <p:tag name="KSO_WM_TEMPLATE_INDEX" val="20181615"/>
  <p:tag name="KSO_WM_SLIDE_ID" val="custom20181615_4"/>
  <p:tag name="KSO_WM_SLIDE_INDEX" val="4"/>
  <p:tag name="KSO_WM_TEMPLATE_SUBCATEGORY" val="combine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5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4_1"/>
  <p:tag name="KSO_WM_TEMPLATE_CATEGORY" val="custom"/>
  <p:tag name="KSO_WM_TEMPLATE_INDEX" val="20181615"/>
  <p:tag name="KSO_WM_TEMPLATE_SUBCATEGORY" val="combine"/>
  <p:tag name="KSO_WM_TEMPLATE_THUMBS_INDEX" val="1、4、5、6、12、13、18、21"/>
</p:tagLst>
</file>

<file path=ppt/tags/tag4.xml><?xml version="1.0" encoding="utf-8"?>
<p:tagLst xmlns:p="http://schemas.openxmlformats.org/presentationml/2006/main">
  <p:tag name="KSO_WM_TEMPLATE_CATEGORY" val="custom"/>
  <p:tag name="KSO_WM_TEMPLATE_INDEX" val="20181615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9"/>
  <p:tag name="KSO_WM_UNIT_ISCONTENTSTITLE" val="1"/>
  <p:tag name="KSO_WM_UNIT_HIGHLIGHT" val="0"/>
  <p:tag name="KSO_WM_UNIT_COMPATIBLE" val="0"/>
  <p:tag name="KSO_WM_UNIT_CLEAR" val="0"/>
  <p:tag name="KSO_WM_UNIT_PRESET_TEXT" val="CONTENTS"/>
  <p:tag name="KSO_WM_TEMPLATE_CATEGORY" val="custom"/>
  <p:tag name="KSO_WM_TEMPLATE_INDEX" val="20181615"/>
  <p:tag name="KSO_WM_DIAGRAM_GROUP_CODE" val="l1_1"/>
  <p:tag name="KSO_WM_UNIT_ID" val="custom20181615_8*a*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1615"/>
  <p:tag name="KSO_WM_DIAGRAM_GROUP_CODE" val="l1-1"/>
  <p:tag name="KSO_WM_UNIT_ID" val="custom20181615_8*l_h_i*1_3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8*l_h_f*1_3_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1615"/>
  <p:tag name="KSO_WM_DIAGRAM_GROUP_CODE" val="l1-1"/>
  <p:tag name="KSO_WM_UNIT_ID" val="custom20181615_8*l_h_i*1_2_1"/>
  <p:tag name="KSO_WM_UNIT_FILL_FORE_SCHEMECOLOR_INDEX" val="16"/>
  <p:tag name="KSO_WM_UNIT_FILL_TYPE" val="1"/>
  <p:tag name="KSO_WM_UNIT_TEXT_FILL_FORE_SCHEMECOLOR_INDEX" val="1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24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5"/>
  <p:tag name="KSO_WM_DIAGRAM_GROUP_CODE" val="l1-1"/>
  <p:tag name="KSO_WM_UNIT_ID" val="custom20181615_8*l_h_f*1_2_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FFFF"/>
      </a:accent1>
      <a:accent2>
        <a:srgbClr val="E1EBCD"/>
      </a:accent2>
      <a:accent3>
        <a:srgbClr val="F2B800"/>
      </a:accent3>
      <a:accent4>
        <a:srgbClr val="6BA42C"/>
      </a:accent4>
      <a:accent5>
        <a:srgbClr val="000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WPS 演示</Application>
  <PresentationFormat>宽屏</PresentationFormat>
  <Paragraphs>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黑体</vt:lpstr>
      <vt:lpstr>微软雅黑</vt:lpstr>
      <vt:lpstr>Calibri</vt:lpstr>
      <vt:lpstr>Arial Unicode MS</vt:lpstr>
      <vt:lpstr>Office 主题​​</vt:lpstr>
      <vt:lpstr> Our Fruits Android UI 界面展示</vt:lpstr>
      <vt:lpstr>PowerPoint 演示文稿</vt:lpstr>
      <vt:lpstr>UI 各个功能界面展示</vt:lpstr>
      <vt:lpstr>UI界面配色</vt:lpstr>
      <vt:lpstr>UI 线框图</vt:lpstr>
      <vt:lpstr>UI详细设计</vt:lpstr>
      <vt:lpstr>登录界面模块：</vt:lpstr>
      <vt:lpstr> 左划用户栏&amp;功能栏： </vt:lpstr>
      <vt:lpstr> Fruits Card：</vt:lpstr>
      <vt:lpstr> 【Fruits Library】模块：</vt:lpstr>
      <vt:lpstr>UI 界面切换展示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ghouken</dc:creator>
  <cp:lastModifiedBy>another</cp:lastModifiedBy>
  <cp:revision>7</cp:revision>
  <dcterms:created xsi:type="dcterms:W3CDTF">2017-11-21T07:21:00Z</dcterms:created>
  <dcterms:modified xsi:type="dcterms:W3CDTF">2017-11-22T02:42:14Z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